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7cc739c4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7cc739c4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a7cc739c4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a7cc739c4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698500" rtl="0" algn="l">
              <a:lnSpc>
                <a:spcPct val="115000"/>
              </a:lnSpc>
              <a:spcBef>
                <a:spcPts val="0"/>
              </a:spcBef>
              <a:spcAft>
                <a:spcPts val="0"/>
              </a:spcAft>
              <a:buClr>
                <a:srgbClr val="2D3B45"/>
              </a:buClr>
              <a:buSzPts val="1200"/>
              <a:buAutoNum type="arabicPeriod"/>
            </a:pPr>
            <a:r>
              <a:rPr lang="en" sz="1200">
                <a:solidFill>
                  <a:srgbClr val="2D3B45"/>
                </a:solidFill>
                <a:highlight>
                  <a:schemeClr val="lt1"/>
                </a:highlight>
              </a:rPr>
              <a:t>Encouragement vs. Non encouragement experiment</a:t>
            </a:r>
            <a:endParaRPr sz="1200">
              <a:solidFill>
                <a:srgbClr val="2D3B45"/>
              </a:solidFill>
              <a:highlight>
                <a:schemeClr val="lt1"/>
              </a:highlight>
            </a:endParaRPr>
          </a:p>
          <a:p>
            <a:pPr indent="-304800" lvl="0" marL="698500" rtl="0" algn="l">
              <a:lnSpc>
                <a:spcPct val="115000"/>
              </a:lnSpc>
              <a:spcBef>
                <a:spcPts val="0"/>
              </a:spcBef>
              <a:spcAft>
                <a:spcPts val="0"/>
              </a:spcAft>
              <a:buClr>
                <a:srgbClr val="2D3B45"/>
              </a:buClr>
              <a:buSzPts val="1200"/>
              <a:buAutoNum type="arabicPeriod"/>
            </a:pPr>
            <a:r>
              <a:rPr lang="en" sz="1200">
                <a:solidFill>
                  <a:srgbClr val="2D3B45"/>
                </a:solidFill>
                <a:highlight>
                  <a:schemeClr val="lt1"/>
                </a:highlight>
              </a:rPr>
              <a:t>Teams of strangers in groups of three or four</a:t>
            </a:r>
            <a:endParaRPr sz="1200">
              <a:solidFill>
                <a:srgbClr val="2D3B45"/>
              </a:solidFill>
              <a:highlight>
                <a:schemeClr val="lt1"/>
              </a:highlight>
            </a:endParaRPr>
          </a:p>
          <a:p>
            <a:pPr indent="-304800" lvl="0" marL="698500" rtl="0" algn="l">
              <a:lnSpc>
                <a:spcPct val="115000"/>
              </a:lnSpc>
              <a:spcBef>
                <a:spcPts val="0"/>
              </a:spcBef>
              <a:spcAft>
                <a:spcPts val="0"/>
              </a:spcAft>
              <a:buClr>
                <a:srgbClr val="2D3B45"/>
              </a:buClr>
              <a:buSzPts val="1200"/>
              <a:buAutoNum type="arabicPeriod"/>
            </a:pPr>
            <a:r>
              <a:rPr lang="en" sz="1200">
                <a:solidFill>
                  <a:srgbClr val="2D3B45"/>
                </a:solidFill>
                <a:highlight>
                  <a:schemeClr val="lt1"/>
                </a:highlight>
              </a:rPr>
              <a:t>4 games coded onto the spheros, each game had an encouragement version and a non</a:t>
            </a:r>
            <a:endParaRPr sz="1200">
              <a:solidFill>
                <a:srgbClr val="2D3B45"/>
              </a:solidFill>
              <a:highlight>
                <a:schemeClr val="lt1"/>
              </a:highlight>
            </a:endParaRPr>
          </a:p>
          <a:p>
            <a:pPr indent="-304800" lvl="0" marL="698500" rtl="0" algn="l">
              <a:lnSpc>
                <a:spcPct val="115000"/>
              </a:lnSpc>
              <a:spcBef>
                <a:spcPts val="0"/>
              </a:spcBef>
              <a:spcAft>
                <a:spcPts val="0"/>
              </a:spcAft>
              <a:buClr>
                <a:srgbClr val="2D3B45"/>
              </a:buClr>
              <a:buSzPts val="1200"/>
              <a:buAutoNum type="arabicPeriod"/>
            </a:pPr>
            <a:r>
              <a:rPr lang="en" sz="1200">
                <a:solidFill>
                  <a:srgbClr val="2D3B45"/>
                </a:solidFill>
                <a:highlight>
                  <a:schemeClr val="lt1"/>
                </a:highlight>
              </a:rPr>
              <a:t>Participants tried to solve the games in their small groups</a:t>
            </a:r>
            <a:endParaRPr sz="1200">
              <a:solidFill>
                <a:srgbClr val="2D3B45"/>
              </a:solidFill>
              <a:highlight>
                <a:schemeClr val="lt1"/>
              </a:highlight>
            </a:endParaRPr>
          </a:p>
          <a:p>
            <a:pPr indent="-304800" lvl="0" marL="698500" rtl="0" algn="l">
              <a:lnSpc>
                <a:spcPct val="115000"/>
              </a:lnSpc>
              <a:spcBef>
                <a:spcPts val="0"/>
              </a:spcBef>
              <a:spcAft>
                <a:spcPts val="0"/>
              </a:spcAft>
              <a:buClr>
                <a:srgbClr val="2D3B45"/>
              </a:buClr>
              <a:buSzPts val="1200"/>
              <a:buAutoNum type="arabicPeriod"/>
            </a:pPr>
            <a:r>
              <a:rPr lang="en" sz="1200">
                <a:solidFill>
                  <a:srgbClr val="2D3B45"/>
                </a:solidFill>
                <a:highlight>
                  <a:schemeClr val="lt1"/>
                </a:highlight>
              </a:rPr>
              <a:t>We measured performance, collaboration, and robot sentiment </a:t>
            </a:r>
            <a:endParaRPr sz="1200">
              <a:solidFill>
                <a:srgbClr val="2D3B45"/>
              </a:solidFill>
              <a:highlight>
                <a:schemeClr val="lt1"/>
              </a:highlight>
            </a:endParaRPr>
          </a:p>
          <a:p>
            <a:pPr indent="-304800" lvl="1" marL="914400" rtl="0" algn="l">
              <a:lnSpc>
                <a:spcPct val="115000"/>
              </a:lnSpc>
              <a:spcBef>
                <a:spcPts val="0"/>
              </a:spcBef>
              <a:spcAft>
                <a:spcPts val="0"/>
              </a:spcAft>
              <a:buClr>
                <a:srgbClr val="2D3B45"/>
              </a:buClr>
              <a:buSzPts val="1200"/>
              <a:buAutoNum type="alphaLcPeriod"/>
            </a:pPr>
            <a:r>
              <a:rPr lang="en" sz="1200">
                <a:solidFill>
                  <a:srgbClr val="2D3B45"/>
                </a:solidFill>
                <a:highlight>
                  <a:schemeClr val="lt1"/>
                </a:highlight>
              </a:rPr>
              <a:t>timing/completion</a:t>
            </a:r>
            <a:endParaRPr sz="1200">
              <a:solidFill>
                <a:srgbClr val="2D3B45"/>
              </a:solidFill>
              <a:highlight>
                <a:schemeClr val="lt1"/>
              </a:highlight>
            </a:endParaRPr>
          </a:p>
          <a:p>
            <a:pPr indent="-304800" lvl="1" marL="914400" rtl="0" algn="l">
              <a:lnSpc>
                <a:spcPct val="115000"/>
              </a:lnSpc>
              <a:spcBef>
                <a:spcPts val="0"/>
              </a:spcBef>
              <a:spcAft>
                <a:spcPts val="0"/>
              </a:spcAft>
              <a:buClr>
                <a:srgbClr val="2D3B45"/>
              </a:buClr>
              <a:buSzPts val="1200"/>
              <a:buAutoNum type="alphaLcPeriod"/>
            </a:pPr>
            <a:r>
              <a:rPr lang="en" sz="1200">
                <a:solidFill>
                  <a:srgbClr val="2D3B45"/>
                </a:solidFill>
                <a:highlight>
                  <a:schemeClr val="lt1"/>
                </a:highlight>
              </a:rPr>
              <a:t>Post-study video analysis</a:t>
            </a:r>
            <a:endParaRPr sz="1200">
              <a:solidFill>
                <a:srgbClr val="2D3B45"/>
              </a:solidFill>
              <a:highlight>
                <a:schemeClr val="lt1"/>
              </a:highlight>
            </a:endParaRPr>
          </a:p>
          <a:p>
            <a:pPr indent="-304800" lvl="1" marL="914400" rtl="0" algn="l">
              <a:lnSpc>
                <a:spcPct val="115000"/>
              </a:lnSpc>
              <a:spcBef>
                <a:spcPts val="0"/>
              </a:spcBef>
              <a:spcAft>
                <a:spcPts val="0"/>
              </a:spcAft>
              <a:buClr>
                <a:srgbClr val="2D3B45"/>
              </a:buClr>
              <a:buSzPts val="1200"/>
              <a:buAutoNum type="alphaLcPeriod"/>
            </a:pPr>
            <a:r>
              <a:rPr lang="en" sz="1200">
                <a:solidFill>
                  <a:srgbClr val="2D3B45"/>
                </a:solidFill>
                <a:highlight>
                  <a:schemeClr val="lt1"/>
                </a:highlight>
              </a:rPr>
              <a:t>Pre and post surveys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7cc739c4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7cc739c4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7cc739c4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a7cc739c4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a7cc739c4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a7cc739c4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ed6a3ba67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ed6a3ba67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a7cc739c4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a7cc739c4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400">
                <a:solidFill>
                  <a:srgbClr val="374151"/>
                </a:solidFill>
                <a:latin typeface="Roboto"/>
                <a:ea typeface="Roboto"/>
                <a:cs typeface="Roboto"/>
                <a:sym typeface="Roboto"/>
              </a:rPr>
              <a:t>1.Like in make sure the voice can be recorded very clear and the angle of the video should better be uniformed and the experiments should be recorded entirely which would help do </a:t>
            </a:r>
            <a:r>
              <a:rPr lang="en" sz="1400">
                <a:solidFill>
                  <a:srgbClr val="374151"/>
                </a:solidFill>
                <a:latin typeface="Roboto"/>
                <a:ea typeface="Roboto"/>
                <a:cs typeface="Roboto"/>
                <a:sym typeface="Roboto"/>
              </a:rPr>
              <a:t>quantitative</a:t>
            </a:r>
            <a:r>
              <a:rPr lang="en" sz="1400">
                <a:solidFill>
                  <a:srgbClr val="374151"/>
                </a:solidFill>
                <a:latin typeface="Roboto"/>
                <a:ea typeface="Roboto"/>
                <a:cs typeface="Roboto"/>
                <a:sym typeface="Roboto"/>
              </a:rPr>
              <a:t> analysis.</a:t>
            </a:r>
            <a:endParaRPr sz="1400">
              <a:solidFill>
                <a:srgbClr val="374151"/>
              </a:solidFill>
              <a:latin typeface="Roboto"/>
              <a:ea typeface="Roboto"/>
              <a:cs typeface="Roboto"/>
              <a:sym typeface="Roboto"/>
            </a:endParaRPr>
          </a:p>
          <a:p>
            <a:pPr indent="0" lvl="0" marL="457200" rtl="0" algn="l">
              <a:lnSpc>
                <a:spcPct val="115000"/>
              </a:lnSpc>
              <a:spcBef>
                <a:spcPts val="0"/>
              </a:spcBef>
              <a:spcAft>
                <a:spcPts val="0"/>
              </a:spcAft>
              <a:buNone/>
            </a:pPr>
            <a:r>
              <a:rPr lang="en" sz="1400">
                <a:solidFill>
                  <a:srgbClr val="374151"/>
                </a:solidFill>
                <a:latin typeface="Roboto"/>
                <a:ea typeface="Roboto"/>
                <a:cs typeface="Roboto"/>
                <a:sym typeface="Roboto"/>
              </a:rPr>
              <a:t>2.</a:t>
            </a:r>
            <a:r>
              <a:rPr lang="en" sz="1400">
                <a:solidFill>
                  <a:srgbClr val="374151"/>
                </a:solidFill>
                <a:latin typeface="Roboto"/>
                <a:ea typeface="Roboto"/>
                <a:cs typeface="Roboto"/>
                <a:sym typeface="Roboto"/>
              </a:rPr>
              <a:t>such as whether it includes additional hints, whether to unify the gender of the voice, etc. which could lead to more scientific experiments and might have more significant results.</a:t>
            </a:r>
            <a:endParaRPr sz="1400">
              <a:solidFill>
                <a:srgbClr val="374151"/>
              </a:solidFill>
              <a:latin typeface="Roboto"/>
              <a:ea typeface="Roboto"/>
              <a:cs typeface="Roboto"/>
              <a:sym typeface="Roboto"/>
            </a:endParaRPr>
          </a:p>
          <a:p>
            <a:pPr indent="0" lvl="0" marL="457200" rtl="0" algn="l">
              <a:lnSpc>
                <a:spcPct val="115000"/>
              </a:lnSpc>
              <a:spcBef>
                <a:spcPts val="0"/>
              </a:spcBef>
              <a:spcAft>
                <a:spcPts val="0"/>
              </a:spcAft>
              <a:buNone/>
            </a:pPr>
            <a:r>
              <a:rPr lang="en" sz="1400">
                <a:solidFill>
                  <a:srgbClr val="374151"/>
                </a:solidFill>
                <a:latin typeface="Roboto"/>
                <a:ea typeface="Roboto"/>
                <a:cs typeface="Roboto"/>
                <a:sym typeface="Roboto"/>
              </a:rPr>
              <a:t>3. Like we transfer from the effect of robots companion to the effect of robots encouragements and final fall into the robots’ encouragement’ effect on team performance and group cohesion. </a:t>
            </a:r>
            <a:endParaRPr sz="1400">
              <a:solidFill>
                <a:srgbClr val="37415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rive.google.com/file/d/1dcdVEF8Pl-RnMsPbefQQkd7hnZiaZaDh/view" TargetMode="External"/><Relationship Id="rId4" Type="http://schemas.openxmlformats.org/officeDocument/2006/relationships/image" Target="../media/image1.jpg"/><Relationship Id="rId5" Type="http://schemas.openxmlformats.org/officeDocument/2006/relationships/hyperlink" Target="http://drive.google.com/file/d/1pFBKCyJDmOC0u9L-Pcu5Jr_b1IeR_dSA/view" TargetMode="External"/><Relationship Id="rId6"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53181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Solve the Sphero!</a:t>
            </a:r>
            <a:endParaRPr/>
          </a:p>
        </p:txBody>
      </p:sp>
      <p:sp>
        <p:nvSpPr>
          <p:cNvPr id="55" name="Google Shape;55;p13"/>
          <p:cNvSpPr txBox="1"/>
          <p:nvPr>
            <p:ph idx="1" type="subTitle"/>
          </p:nvPr>
        </p:nvSpPr>
        <p:spPr>
          <a:xfrm>
            <a:off x="311700" y="2834125"/>
            <a:ext cx="4698900" cy="7926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Team 4: Kelly Pickreign, Ryan Huffnagle, Tyler Bembenek, Qidi Fang </a:t>
            </a:r>
            <a:endParaRPr/>
          </a:p>
        </p:txBody>
      </p:sp>
      <p:pic>
        <p:nvPicPr>
          <p:cNvPr id="56" name="Google Shape;56;p13"/>
          <p:cNvPicPr preferRelativeResize="0"/>
          <p:nvPr/>
        </p:nvPicPr>
        <p:blipFill>
          <a:blip r:embed="rId3">
            <a:alphaModFix/>
          </a:blip>
          <a:stretch>
            <a:fillRect/>
          </a:stretch>
        </p:blipFill>
        <p:spPr>
          <a:xfrm>
            <a:off x="5122775" y="1077925"/>
            <a:ext cx="3811349" cy="3165475"/>
          </a:xfrm>
          <a:prstGeom prst="rect">
            <a:avLst/>
          </a:prstGeom>
          <a:noFill/>
          <a:ln>
            <a:noFill/>
          </a:ln>
        </p:spPr>
      </p:pic>
      <p:sp>
        <p:nvSpPr>
          <p:cNvPr id="57" name="Google Shape;57;p13"/>
          <p:cNvSpPr/>
          <p:nvPr/>
        </p:nvSpPr>
        <p:spPr>
          <a:xfrm>
            <a:off x="6438425" y="1884588"/>
            <a:ext cx="873300" cy="13487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a:t>
            </a:r>
          </a:p>
        </p:txBody>
      </p:sp>
      <p:sp>
        <p:nvSpPr>
          <p:cNvPr id="58" name="Google Shape;58;p13"/>
          <p:cNvSpPr/>
          <p:nvPr/>
        </p:nvSpPr>
        <p:spPr>
          <a:xfrm>
            <a:off x="5207400" y="1920363"/>
            <a:ext cx="422526" cy="7374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a:t>
            </a:r>
          </a:p>
        </p:txBody>
      </p:sp>
      <p:sp>
        <p:nvSpPr>
          <p:cNvPr id="59" name="Google Shape;59;p13"/>
          <p:cNvSpPr/>
          <p:nvPr/>
        </p:nvSpPr>
        <p:spPr>
          <a:xfrm>
            <a:off x="7355675" y="3724225"/>
            <a:ext cx="422526" cy="7374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a:t>
            </a:r>
          </a:p>
        </p:txBody>
      </p:sp>
      <p:sp>
        <p:nvSpPr>
          <p:cNvPr id="60" name="Google Shape;60;p13"/>
          <p:cNvSpPr/>
          <p:nvPr/>
        </p:nvSpPr>
        <p:spPr>
          <a:xfrm>
            <a:off x="7613050" y="800775"/>
            <a:ext cx="422526" cy="7374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a:t>
            </a:r>
          </a:p>
        </p:txBody>
      </p:sp>
      <p:sp>
        <p:nvSpPr>
          <p:cNvPr id="61" name="Google Shape;61;p13"/>
          <p:cNvSpPr/>
          <p:nvPr/>
        </p:nvSpPr>
        <p:spPr>
          <a:xfrm>
            <a:off x="5593075" y="935900"/>
            <a:ext cx="422526" cy="7374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a:t>
            </a:r>
          </a:p>
        </p:txBody>
      </p:sp>
      <p:sp>
        <p:nvSpPr>
          <p:cNvPr id="62" name="Google Shape;62;p13"/>
          <p:cNvSpPr/>
          <p:nvPr/>
        </p:nvSpPr>
        <p:spPr>
          <a:xfrm>
            <a:off x="8120225" y="1825913"/>
            <a:ext cx="422526" cy="7374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a:t>
            </a:r>
          </a:p>
        </p:txBody>
      </p:sp>
      <p:sp>
        <p:nvSpPr>
          <p:cNvPr id="63" name="Google Shape;63;p13"/>
          <p:cNvSpPr/>
          <p:nvPr/>
        </p:nvSpPr>
        <p:spPr>
          <a:xfrm>
            <a:off x="8035575" y="3191425"/>
            <a:ext cx="422526" cy="7374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a:t>
            </a:r>
          </a:p>
        </p:txBody>
      </p:sp>
      <p:sp>
        <p:nvSpPr>
          <p:cNvPr id="64" name="Google Shape;64;p13"/>
          <p:cNvSpPr/>
          <p:nvPr/>
        </p:nvSpPr>
        <p:spPr>
          <a:xfrm>
            <a:off x="6319563" y="3724225"/>
            <a:ext cx="422526" cy="7374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a:t>
            </a:r>
          </a:p>
        </p:txBody>
      </p:sp>
      <p:sp>
        <p:nvSpPr>
          <p:cNvPr id="65" name="Google Shape;65;p13"/>
          <p:cNvSpPr/>
          <p:nvPr/>
        </p:nvSpPr>
        <p:spPr>
          <a:xfrm>
            <a:off x="6475700" y="576625"/>
            <a:ext cx="422526" cy="7374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a:t>
            </a:r>
          </a:p>
        </p:txBody>
      </p:sp>
      <p:sp>
        <p:nvSpPr>
          <p:cNvPr id="66" name="Google Shape;66;p13"/>
          <p:cNvSpPr/>
          <p:nvPr/>
        </p:nvSpPr>
        <p:spPr>
          <a:xfrm>
            <a:off x="5481975" y="3148825"/>
            <a:ext cx="422526" cy="7374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idx="1" type="body"/>
          </p:nvPr>
        </p:nvSpPr>
        <p:spPr>
          <a:xfrm>
            <a:off x="311700" y="1152475"/>
            <a:ext cx="3672300" cy="3416400"/>
          </a:xfrm>
          <a:prstGeom prst="rect">
            <a:avLst/>
          </a:prstGeom>
        </p:spPr>
        <p:txBody>
          <a:bodyPr anchorCtr="0" anchor="t" bIns="91425" lIns="91425" spcFirstLastPara="1" rIns="91425" wrap="square" tIns="91425">
            <a:normAutofit lnSpcReduction="10000"/>
          </a:bodyPr>
          <a:lstStyle/>
          <a:p>
            <a:pPr indent="-317500" lvl="0" marL="457200" rtl="0" algn="l">
              <a:lnSpc>
                <a:spcPct val="115000"/>
              </a:lnSpc>
              <a:spcBef>
                <a:spcPts val="0"/>
              </a:spcBef>
              <a:spcAft>
                <a:spcPts val="0"/>
              </a:spcAft>
              <a:buClr>
                <a:schemeClr val="dk1"/>
              </a:buClr>
              <a:buSzPts val="1400"/>
              <a:buChar char="●"/>
            </a:pPr>
            <a:r>
              <a:rPr lang="en" sz="1400">
                <a:solidFill>
                  <a:schemeClr val="dk1"/>
                </a:solidFill>
              </a:rPr>
              <a:t>Robots will increasingly be part of office workplaces</a:t>
            </a:r>
            <a:endParaRPr sz="1400">
              <a:solidFill>
                <a:schemeClr val="dk1"/>
              </a:solidFill>
            </a:endParaRPr>
          </a:p>
          <a:p>
            <a:pPr indent="-317500" lvl="0" marL="457200" rtl="0" algn="l">
              <a:lnSpc>
                <a:spcPct val="115000"/>
              </a:lnSpc>
              <a:spcBef>
                <a:spcPts val="1000"/>
              </a:spcBef>
              <a:spcAft>
                <a:spcPts val="0"/>
              </a:spcAft>
              <a:buClr>
                <a:schemeClr val="dk1"/>
              </a:buClr>
              <a:buSzPts val="1400"/>
              <a:buChar char="●"/>
            </a:pPr>
            <a:r>
              <a:rPr lang="en" sz="1400">
                <a:solidFill>
                  <a:schemeClr val="dk1"/>
                </a:solidFill>
              </a:rPr>
              <a:t>Fun environment where participants could explore the robot’s capabilities</a:t>
            </a:r>
            <a:endParaRPr sz="1400">
              <a:solidFill>
                <a:schemeClr val="dk1"/>
              </a:solidFill>
            </a:endParaRPr>
          </a:p>
          <a:p>
            <a:pPr indent="-317500" lvl="0" marL="457200" rtl="0" algn="l">
              <a:lnSpc>
                <a:spcPct val="115000"/>
              </a:lnSpc>
              <a:spcBef>
                <a:spcPts val="1000"/>
              </a:spcBef>
              <a:spcAft>
                <a:spcPts val="0"/>
              </a:spcAft>
              <a:buClr>
                <a:schemeClr val="dk1"/>
              </a:buClr>
              <a:buSzPts val="1400"/>
              <a:buChar char="●"/>
            </a:pPr>
            <a:r>
              <a:rPr lang="en" sz="1400">
                <a:solidFill>
                  <a:schemeClr val="dk1"/>
                </a:solidFill>
              </a:rPr>
              <a:t>Games allow for discrete testing scenarios with natural variation</a:t>
            </a:r>
            <a:endParaRPr sz="1400">
              <a:solidFill>
                <a:schemeClr val="dk1"/>
              </a:solidFill>
            </a:endParaRPr>
          </a:p>
          <a:p>
            <a:pPr indent="-317500" lvl="0" marL="457200" rtl="0" algn="l">
              <a:lnSpc>
                <a:spcPct val="115000"/>
              </a:lnSpc>
              <a:spcBef>
                <a:spcPts val="1000"/>
              </a:spcBef>
              <a:spcAft>
                <a:spcPts val="0"/>
              </a:spcAft>
              <a:buClr>
                <a:schemeClr val="dk1"/>
              </a:buClr>
              <a:buSzPts val="1400"/>
              <a:buChar char="●"/>
            </a:pPr>
            <a:r>
              <a:rPr lang="en" sz="1400">
                <a:solidFill>
                  <a:schemeClr val="dk1"/>
                </a:solidFill>
              </a:rPr>
              <a:t>Straightforward division of labor</a:t>
            </a:r>
            <a:endParaRPr sz="1400">
              <a:solidFill>
                <a:schemeClr val="dk1"/>
              </a:solidFill>
            </a:endParaRPr>
          </a:p>
          <a:p>
            <a:pPr indent="-317500" lvl="0" marL="457200" rtl="0" algn="l">
              <a:lnSpc>
                <a:spcPct val="115000"/>
              </a:lnSpc>
              <a:spcBef>
                <a:spcPts val="1000"/>
              </a:spcBef>
              <a:spcAft>
                <a:spcPts val="0"/>
              </a:spcAft>
              <a:buClr>
                <a:schemeClr val="dk1"/>
              </a:buClr>
              <a:buSzPts val="1400"/>
              <a:buChar char="●"/>
            </a:pPr>
            <a:r>
              <a:rPr lang="en" sz="1400">
                <a:solidFill>
                  <a:schemeClr val="dk1"/>
                </a:solidFill>
              </a:rPr>
              <a:t>Focused more on the human-element rather than technical advancement</a:t>
            </a:r>
            <a:endParaRPr sz="1400">
              <a:solidFill>
                <a:schemeClr val="dk1"/>
              </a:solidFill>
            </a:endParaRPr>
          </a:p>
          <a:p>
            <a:pPr indent="0" lvl="0" marL="0" rtl="0" algn="l">
              <a:spcBef>
                <a:spcPts val="1000"/>
              </a:spcBef>
              <a:spcAft>
                <a:spcPts val="0"/>
              </a:spcAft>
              <a:buNone/>
            </a:pPr>
            <a:r>
              <a:t/>
            </a:r>
            <a:endParaRPr sz="1400">
              <a:solidFill>
                <a:schemeClr val="dk1"/>
              </a:solidFill>
            </a:endParaRPr>
          </a:p>
          <a:p>
            <a:pPr indent="0" lvl="0" marL="0" rtl="0" algn="l">
              <a:spcBef>
                <a:spcPts val="0"/>
              </a:spcBef>
              <a:spcAft>
                <a:spcPts val="1200"/>
              </a:spcAft>
              <a:buNone/>
            </a:pPr>
            <a:r>
              <a:t/>
            </a:r>
            <a:endParaRPr/>
          </a:p>
        </p:txBody>
      </p:sp>
      <p:sp>
        <p:nvSpPr>
          <p:cNvPr id="72" name="Google Shape;72;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3" name="Google Shape;7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Games with Spheros?</a:t>
            </a:r>
            <a:endParaRPr/>
          </a:p>
        </p:txBody>
      </p:sp>
      <p:pic>
        <p:nvPicPr>
          <p:cNvPr id="74" name="Google Shape;74;p14"/>
          <p:cNvPicPr preferRelativeResize="0"/>
          <p:nvPr/>
        </p:nvPicPr>
        <p:blipFill>
          <a:blip r:embed="rId3">
            <a:alphaModFix/>
          </a:blip>
          <a:stretch>
            <a:fillRect/>
          </a:stretch>
        </p:blipFill>
        <p:spPr>
          <a:xfrm>
            <a:off x="4136400" y="1170125"/>
            <a:ext cx="4855200" cy="2731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Experiment-(Encouragement vs. Non-</a:t>
            </a:r>
            <a:r>
              <a:rPr lang="en"/>
              <a:t>Encouragement</a:t>
            </a:r>
            <a:r>
              <a:rPr lang="en"/>
              <a:t>)</a:t>
            </a:r>
            <a:endParaRPr/>
          </a:p>
        </p:txBody>
      </p:sp>
      <p:sp>
        <p:nvSpPr>
          <p:cNvPr id="80" name="Google Shape;80;p15"/>
          <p:cNvSpPr txBox="1"/>
          <p:nvPr>
            <p:ph idx="1" type="body"/>
          </p:nvPr>
        </p:nvSpPr>
        <p:spPr>
          <a:xfrm>
            <a:off x="311700" y="1931050"/>
            <a:ext cx="5755200" cy="263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200">
              <a:solidFill>
                <a:srgbClr val="2D3B45"/>
              </a:solidFill>
              <a:highlight>
                <a:srgbClr val="FFFFFF"/>
              </a:highlight>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User study (participants)</a:t>
            </a:r>
            <a:endParaRPr sz="1400">
              <a:solidFill>
                <a:schemeClr val="dk1"/>
              </a:solidFill>
              <a:latin typeface="Arial"/>
              <a:ea typeface="Arial"/>
              <a:cs typeface="Arial"/>
              <a:sym typeface="Arial"/>
            </a:endParaRPr>
          </a:p>
          <a:p>
            <a:pPr indent="-317500" lvl="1" marL="914400" rtl="0" algn="l">
              <a:spcBef>
                <a:spcPts val="0"/>
              </a:spcBef>
              <a:spcAft>
                <a:spcPts val="0"/>
              </a:spcAft>
              <a:buClr>
                <a:schemeClr val="dk1"/>
              </a:buClr>
              <a:buSzPts val="1400"/>
              <a:buFont typeface="Arial"/>
              <a:buChar char="○"/>
            </a:pPr>
            <a:r>
              <a:rPr lang="en">
                <a:solidFill>
                  <a:schemeClr val="dk1"/>
                </a:solidFill>
                <a:latin typeface="Arial"/>
                <a:ea typeface="Arial"/>
                <a:cs typeface="Arial"/>
                <a:sym typeface="Arial"/>
              </a:rPr>
              <a:t>Strangers, groups of three or four</a:t>
            </a:r>
            <a:endParaRPr>
              <a:solidFill>
                <a:schemeClr val="dk1"/>
              </a:solidFill>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4 games coded into sphero (E/NE)</a:t>
            </a:r>
            <a:endParaRPr sz="1400">
              <a:solidFill>
                <a:schemeClr val="dk1"/>
              </a:solidFill>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Measurements: performance, collaboration, and sentiment towards robots </a:t>
            </a:r>
            <a:endParaRPr sz="1400">
              <a:solidFill>
                <a:schemeClr val="dk1"/>
              </a:solidFill>
              <a:latin typeface="Arial"/>
              <a:ea typeface="Arial"/>
              <a:cs typeface="Arial"/>
              <a:sym typeface="Arial"/>
            </a:endParaRPr>
          </a:p>
          <a:p>
            <a:pPr indent="-317500" lvl="1" marL="914400" rtl="0" algn="l">
              <a:spcBef>
                <a:spcPts val="0"/>
              </a:spcBef>
              <a:spcAft>
                <a:spcPts val="0"/>
              </a:spcAft>
              <a:buClr>
                <a:schemeClr val="dk1"/>
              </a:buClr>
              <a:buSzPts val="1400"/>
              <a:buFont typeface="Arial"/>
              <a:buChar char="○"/>
            </a:pPr>
            <a:r>
              <a:rPr lang="en">
                <a:solidFill>
                  <a:schemeClr val="dk1"/>
                </a:solidFill>
                <a:latin typeface="Arial"/>
                <a:ea typeface="Arial"/>
                <a:cs typeface="Arial"/>
                <a:sym typeface="Arial"/>
              </a:rPr>
              <a:t>Timing/Completion</a:t>
            </a:r>
            <a:endParaRPr>
              <a:solidFill>
                <a:schemeClr val="dk1"/>
              </a:solidFill>
              <a:latin typeface="Arial"/>
              <a:ea typeface="Arial"/>
              <a:cs typeface="Arial"/>
              <a:sym typeface="Arial"/>
            </a:endParaRPr>
          </a:p>
          <a:p>
            <a:pPr indent="-317500" lvl="1" marL="914400" rtl="0" algn="l">
              <a:spcBef>
                <a:spcPts val="0"/>
              </a:spcBef>
              <a:spcAft>
                <a:spcPts val="0"/>
              </a:spcAft>
              <a:buClr>
                <a:schemeClr val="dk1"/>
              </a:buClr>
              <a:buSzPts val="1400"/>
              <a:buFont typeface="Arial"/>
              <a:buChar char="○"/>
            </a:pPr>
            <a:r>
              <a:rPr lang="en">
                <a:solidFill>
                  <a:schemeClr val="dk1"/>
                </a:solidFill>
                <a:latin typeface="Arial"/>
                <a:ea typeface="Arial"/>
                <a:cs typeface="Arial"/>
                <a:sym typeface="Arial"/>
              </a:rPr>
              <a:t>Post-study video analysis</a:t>
            </a:r>
            <a:endParaRPr>
              <a:solidFill>
                <a:schemeClr val="dk1"/>
              </a:solidFill>
              <a:latin typeface="Arial"/>
              <a:ea typeface="Arial"/>
              <a:cs typeface="Arial"/>
              <a:sym typeface="Arial"/>
            </a:endParaRPr>
          </a:p>
          <a:p>
            <a:pPr indent="-317500" lvl="1" marL="914400" rtl="0" algn="l">
              <a:spcBef>
                <a:spcPts val="0"/>
              </a:spcBef>
              <a:spcAft>
                <a:spcPts val="0"/>
              </a:spcAft>
              <a:buClr>
                <a:schemeClr val="dk1"/>
              </a:buClr>
              <a:buSzPts val="1400"/>
              <a:buFont typeface="Arial"/>
              <a:buChar char="○"/>
            </a:pPr>
            <a:r>
              <a:rPr lang="en">
                <a:solidFill>
                  <a:schemeClr val="dk1"/>
                </a:solidFill>
                <a:latin typeface="Arial"/>
                <a:ea typeface="Arial"/>
                <a:cs typeface="Arial"/>
                <a:sym typeface="Arial"/>
              </a:rPr>
              <a:t>Pre and post study </a:t>
            </a:r>
            <a:r>
              <a:rPr lang="en">
                <a:solidFill>
                  <a:schemeClr val="dk1"/>
                </a:solidFill>
                <a:latin typeface="Arial"/>
                <a:ea typeface="Arial"/>
                <a:cs typeface="Arial"/>
                <a:sym typeface="Arial"/>
              </a:rPr>
              <a:t>surveys</a:t>
            </a:r>
            <a:r>
              <a:rPr lang="en">
                <a:solidFill>
                  <a:schemeClr val="dk1"/>
                </a:solidFill>
                <a:latin typeface="Arial"/>
                <a:ea typeface="Arial"/>
                <a:cs typeface="Arial"/>
                <a:sym typeface="Arial"/>
              </a:rPr>
              <a:t> </a:t>
            </a:r>
            <a:endParaRPr>
              <a:solidFill>
                <a:schemeClr val="dk1"/>
              </a:solidFill>
              <a:latin typeface="Arial"/>
              <a:ea typeface="Arial"/>
              <a:cs typeface="Arial"/>
              <a:sym typeface="Arial"/>
            </a:endParaRPr>
          </a:p>
          <a:p>
            <a:pPr indent="0" lvl="0" marL="0" rtl="0" algn="l">
              <a:spcBef>
                <a:spcPts val="0"/>
              </a:spcBef>
              <a:spcAft>
                <a:spcPts val="1200"/>
              </a:spcAft>
              <a:buNone/>
            </a:pPr>
            <a:r>
              <a:t/>
            </a:r>
            <a:endParaRPr/>
          </a:p>
        </p:txBody>
      </p:sp>
      <p:sp>
        <p:nvSpPr>
          <p:cNvPr id="81" name="Google Shape;81;p15"/>
          <p:cNvSpPr txBox="1"/>
          <p:nvPr/>
        </p:nvSpPr>
        <p:spPr>
          <a:xfrm>
            <a:off x="1499400" y="1047350"/>
            <a:ext cx="6145200" cy="7389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How does encouragement affect team performance, collaboration and sentiment towards robot</a:t>
            </a:r>
            <a:endParaRPr sz="1800">
              <a:solidFill>
                <a:schemeClr val="dk1"/>
              </a:solidFill>
              <a:latin typeface="Roboto"/>
              <a:ea typeface="Roboto"/>
              <a:cs typeface="Roboto"/>
              <a:sym typeface="Roboto"/>
            </a:endParaRPr>
          </a:p>
        </p:txBody>
      </p:sp>
      <p:pic>
        <p:nvPicPr>
          <p:cNvPr id="82" name="Google Shape;82;p15"/>
          <p:cNvPicPr preferRelativeResize="0"/>
          <p:nvPr/>
        </p:nvPicPr>
        <p:blipFill>
          <a:blip r:embed="rId3">
            <a:alphaModFix/>
          </a:blip>
          <a:stretch>
            <a:fillRect/>
          </a:stretch>
        </p:blipFill>
        <p:spPr>
          <a:xfrm>
            <a:off x="5622575" y="1931050"/>
            <a:ext cx="3391848" cy="2820526"/>
          </a:xfrm>
          <a:prstGeom prst="rect">
            <a:avLst/>
          </a:prstGeom>
          <a:noFill/>
          <a:ln>
            <a:noFill/>
          </a:ln>
        </p:spPr>
      </p:pic>
      <p:sp>
        <p:nvSpPr>
          <p:cNvPr id="83" name="Google Shape;8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p:nvPr/>
        </p:nvSpPr>
        <p:spPr>
          <a:xfrm>
            <a:off x="289050" y="1370075"/>
            <a:ext cx="8596800" cy="25719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Videos</a:t>
            </a:r>
            <a:endParaRPr/>
          </a:p>
        </p:txBody>
      </p:sp>
      <p:pic>
        <p:nvPicPr>
          <p:cNvPr id="90" name="Google Shape;90;p16" title="EncouragmentClipped.mp4">
            <a:hlinkClick r:id="rId3"/>
          </p:cNvPr>
          <p:cNvPicPr preferRelativeResize="0"/>
          <p:nvPr/>
        </p:nvPicPr>
        <p:blipFill>
          <a:blip r:embed="rId4">
            <a:alphaModFix/>
          </a:blip>
          <a:stretch>
            <a:fillRect/>
          </a:stretch>
        </p:blipFill>
        <p:spPr>
          <a:xfrm>
            <a:off x="464100" y="1513825"/>
            <a:ext cx="3951926" cy="2222950"/>
          </a:xfrm>
          <a:prstGeom prst="rect">
            <a:avLst/>
          </a:prstGeom>
          <a:noFill/>
          <a:ln>
            <a:noFill/>
          </a:ln>
        </p:spPr>
      </p:pic>
      <p:pic>
        <p:nvPicPr>
          <p:cNvPr id="91" name="Google Shape;91;p16" title="NonEncouragmentClipped.mp4">
            <a:hlinkClick r:id="rId5"/>
          </p:cNvPr>
          <p:cNvPicPr preferRelativeResize="0"/>
          <p:nvPr/>
        </p:nvPicPr>
        <p:blipFill>
          <a:blip r:embed="rId6">
            <a:alphaModFix/>
          </a:blip>
          <a:stretch>
            <a:fillRect/>
          </a:stretch>
        </p:blipFill>
        <p:spPr>
          <a:xfrm>
            <a:off x="4724400" y="1513825"/>
            <a:ext cx="3951926" cy="2222951"/>
          </a:xfrm>
          <a:prstGeom prst="rect">
            <a:avLst/>
          </a:prstGeom>
          <a:noFill/>
          <a:ln>
            <a:noFill/>
          </a:ln>
        </p:spPr>
      </p:pic>
      <p:sp>
        <p:nvSpPr>
          <p:cNvPr id="92" name="Google Shape;9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well did everything work?</a:t>
            </a:r>
            <a:endParaRPr/>
          </a:p>
        </p:txBody>
      </p:sp>
      <p:sp>
        <p:nvSpPr>
          <p:cNvPr id="98" name="Google Shape;9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9" name="Google Shape;99;p17"/>
          <p:cNvSpPr txBox="1"/>
          <p:nvPr>
            <p:ph idx="1" type="body"/>
          </p:nvPr>
        </p:nvSpPr>
        <p:spPr>
          <a:xfrm>
            <a:off x="311700" y="1152475"/>
            <a:ext cx="3672300" cy="34164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dk1"/>
              </a:buClr>
              <a:buSzPts val="1400"/>
              <a:buChar char="●"/>
            </a:pPr>
            <a:r>
              <a:rPr lang="en" sz="1400">
                <a:solidFill>
                  <a:schemeClr val="dk1"/>
                </a:solidFill>
              </a:rPr>
              <a:t>Last minute room reservation but worked out </a:t>
            </a:r>
            <a:r>
              <a:rPr lang="en" sz="1400">
                <a:solidFill>
                  <a:schemeClr val="dk1"/>
                </a:solidFill>
              </a:rPr>
              <a:t>perfectly</a:t>
            </a:r>
            <a:endParaRPr sz="1400">
              <a:solidFill>
                <a:schemeClr val="dk1"/>
              </a:solidFill>
            </a:endParaRPr>
          </a:p>
          <a:p>
            <a:pPr indent="-317500" lvl="0" marL="457200" rtl="0" algn="l">
              <a:lnSpc>
                <a:spcPct val="115000"/>
              </a:lnSpc>
              <a:spcBef>
                <a:spcPts val="1000"/>
              </a:spcBef>
              <a:spcAft>
                <a:spcPts val="0"/>
              </a:spcAft>
              <a:buClr>
                <a:schemeClr val="dk1"/>
              </a:buClr>
              <a:buSzPts val="1400"/>
              <a:buChar char="●"/>
            </a:pPr>
            <a:r>
              <a:rPr lang="en" sz="1400">
                <a:solidFill>
                  <a:schemeClr val="dk1"/>
                </a:solidFill>
              </a:rPr>
              <a:t>Battery problems – but had plenty of backup Spheros/computers</a:t>
            </a:r>
            <a:endParaRPr sz="1400">
              <a:solidFill>
                <a:schemeClr val="dk1"/>
              </a:solidFill>
            </a:endParaRPr>
          </a:p>
          <a:p>
            <a:pPr indent="-317500" lvl="0" marL="457200" rtl="0" algn="l">
              <a:lnSpc>
                <a:spcPct val="115000"/>
              </a:lnSpc>
              <a:spcBef>
                <a:spcPts val="1000"/>
              </a:spcBef>
              <a:spcAft>
                <a:spcPts val="0"/>
              </a:spcAft>
              <a:buClr>
                <a:schemeClr val="dk1"/>
              </a:buClr>
              <a:buSzPts val="1400"/>
              <a:buChar char="●"/>
            </a:pPr>
            <a:r>
              <a:rPr lang="en" sz="1400">
                <a:solidFill>
                  <a:schemeClr val="dk1"/>
                </a:solidFill>
              </a:rPr>
              <a:t>Participants seemed to have a good time, besides some waiting</a:t>
            </a:r>
            <a:endParaRPr sz="1400">
              <a:solidFill>
                <a:schemeClr val="dk1"/>
              </a:solidFill>
            </a:endParaRPr>
          </a:p>
          <a:p>
            <a:pPr indent="-317500" lvl="0" marL="457200" rtl="0" algn="l">
              <a:lnSpc>
                <a:spcPct val="115000"/>
              </a:lnSpc>
              <a:spcBef>
                <a:spcPts val="1000"/>
              </a:spcBef>
              <a:spcAft>
                <a:spcPts val="0"/>
              </a:spcAft>
              <a:buClr>
                <a:schemeClr val="dk1"/>
              </a:buClr>
              <a:buSzPts val="1400"/>
              <a:buChar char="●"/>
            </a:pPr>
            <a:r>
              <a:rPr lang="en" sz="1400">
                <a:solidFill>
                  <a:schemeClr val="dk1"/>
                </a:solidFill>
              </a:rPr>
              <a:t>A few participants didn’t fill out their </a:t>
            </a:r>
            <a:r>
              <a:rPr lang="en" sz="1400">
                <a:solidFill>
                  <a:schemeClr val="dk1"/>
                </a:solidFill>
              </a:rPr>
              <a:t>survey</a:t>
            </a:r>
            <a:endParaRPr sz="1400">
              <a:solidFill>
                <a:schemeClr val="dk1"/>
              </a:solidFill>
            </a:endParaRPr>
          </a:p>
          <a:p>
            <a:pPr indent="0" lvl="0" marL="0" rtl="0" algn="l">
              <a:spcBef>
                <a:spcPts val="1000"/>
              </a:spcBef>
              <a:spcAft>
                <a:spcPts val="0"/>
              </a:spcAft>
              <a:buNone/>
            </a:pPr>
            <a:r>
              <a:t/>
            </a:r>
            <a:endParaRPr sz="1400">
              <a:solidFill>
                <a:schemeClr val="dk1"/>
              </a:solidFill>
            </a:endParaRPr>
          </a:p>
          <a:p>
            <a:pPr indent="0" lvl="0" marL="0" rtl="0" algn="l">
              <a:spcBef>
                <a:spcPts val="0"/>
              </a:spcBef>
              <a:spcAft>
                <a:spcPts val="1200"/>
              </a:spcAft>
              <a:buNone/>
            </a:pPr>
            <a:r>
              <a:t/>
            </a:r>
            <a:endParaRPr/>
          </a:p>
        </p:txBody>
      </p:sp>
      <p:pic>
        <p:nvPicPr>
          <p:cNvPr id="100" name="Google Shape;100;p17"/>
          <p:cNvPicPr preferRelativeResize="0"/>
          <p:nvPr/>
        </p:nvPicPr>
        <p:blipFill>
          <a:blip r:embed="rId3">
            <a:alphaModFix/>
          </a:blip>
          <a:stretch>
            <a:fillRect/>
          </a:stretch>
        </p:blipFill>
        <p:spPr>
          <a:xfrm>
            <a:off x="4136400" y="1170125"/>
            <a:ext cx="4855200" cy="32241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We Learned</a:t>
            </a:r>
            <a:endParaRPr/>
          </a:p>
        </p:txBody>
      </p:sp>
      <p:pic>
        <p:nvPicPr>
          <p:cNvPr id="106" name="Google Shape;106;p18"/>
          <p:cNvPicPr preferRelativeResize="0"/>
          <p:nvPr/>
        </p:nvPicPr>
        <p:blipFill>
          <a:blip r:embed="rId3">
            <a:alphaModFix/>
          </a:blip>
          <a:stretch>
            <a:fillRect/>
          </a:stretch>
        </p:blipFill>
        <p:spPr>
          <a:xfrm>
            <a:off x="1724862" y="1818990"/>
            <a:ext cx="1760924" cy="1648589"/>
          </a:xfrm>
          <a:prstGeom prst="rect">
            <a:avLst/>
          </a:prstGeom>
          <a:noFill/>
          <a:ln>
            <a:noFill/>
          </a:ln>
        </p:spPr>
      </p:pic>
      <p:pic>
        <p:nvPicPr>
          <p:cNvPr id="107" name="Google Shape;107;p18"/>
          <p:cNvPicPr preferRelativeResize="0"/>
          <p:nvPr/>
        </p:nvPicPr>
        <p:blipFill>
          <a:blip r:embed="rId4">
            <a:alphaModFix/>
          </a:blip>
          <a:stretch>
            <a:fillRect/>
          </a:stretch>
        </p:blipFill>
        <p:spPr>
          <a:xfrm>
            <a:off x="5318008" y="1797425"/>
            <a:ext cx="2101130" cy="1691700"/>
          </a:xfrm>
          <a:prstGeom prst="rect">
            <a:avLst/>
          </a:prstGeom>
          <a:noFill/>
          <a:ln>
            <a:noFill/>
          </a:ln>
        </p:spPr>
      </p:pic>
      <p:sp>
        <p:nvSpPr>
          <p:cNvPr id="108" name="Google Shape;108;p18"/>
          <p:cNvSpPr/>
          <p:nvPr/>
        </p:nvSpPr>
        <p:spPr>
          <a:xfrm>
            <a:off x="3698907" y="1994622"/>
            <a:ext cx="1405200" cy="1293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9" name="Google Shape;109;p18"/>
          <p:cNvSpPr/>
          <p:nvPr/>
        </p:nvSpPr>
        <p:spPr>
          <a:xfrm rot="10800000">
            <a:off x="3698851" y="3008699"/>
            <a:ext cx="1405200" cy="1293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0" name="Google Shape;110;p18"/>
          <p:cNvSpPr txBox="1"/>
          <p:nvPr/>
        </p:nvSpPr>
        <p:spPr>
          <a:xfrm>
            <a:off x="2578250" y="1035150"/>
            <a:ext cx="3646500" cy="4617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Encouragement Can Backfire</a:t>
            </a:r>
            <a:endParaRPr sz="1800">
              <a:solidFill>
                <a:schemeClr val="dk1"/>
              </a:solidFill>
              <a:latin typeface="Roboto"/>
              <a:ea typeface="Roboto"/>
              <a:cs typeface="Roboto"/>
              <a:sym typeface="Roboto"/>
            </a:endParaRPr>
          </a:p>
        </p:txBody>
      </p:sp>
      <p:sp>
        <p:nvSpPr>
          <p:cNvPr id="111" name="Google Shape;111;p18"/>
          <p:cNvSpPr txBox="1"/>
          <p:nvPr/>
        </p:nvSpPr>
        <p:spPr>
          <a:xfrm>
            <a:off x="908425" y="3818650"/>
            <a:ext cx="6083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Negative sentiment increases towards robot when encouragement given on difficult tasks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Participants start to ignore the robot’s instructions</a:t>
            </a:r>
            <a:endParaRPr>
              <a:solidFill>
                <a:schemeClr val="dk1"/>
              </a:solidFill>
              <a:latin typeface="Roboto"/>
              <a:ea typeface="Roboto"/>
              <a:cs typeface="Roboto"/>
              <a:sym typeface="Roboto"/>
            </a:endParaRPr>
          </a:p>
        </p:txBody>
      </p:sp>
      <p:sp>
        <p:nvSpPr>
          <p:cNvPr id="112" name="Google Shape;11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We Learned</a:t>
            </a:r>
            <a:endParaRPr/>
          </a:p>
        </p:txBody>
      </p:sp>
      <p:sp>
        <p:nvSpPr>
          <p:cNvPr id="118" name="Google Shape;118;p19"/>
          <p:cNvSpPr txBox="1"/>
          <p:nvPr/>
        </p:nvSpPr>
        <p:spPr>
          <a:xfrm>
            <a:off x="1815600" y="1064025"/>
            <a:ext cx="5512800" cy="7389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Anthropomorphic Behavior of the Robot Increases Group Cohesion</a:t>
            </a:r>
            <a:endParaRPr sz="1800">
              <a:solidFill>
                <a:schemeClr val="dk1"/>
              </a:solidFill>
              <a:latin typeface="Roboto"/>
              <a:ea typeface="Roboto"/>
              <a:cs typeface="Roboto"/>
              <a:sym typeface="Roboto"/>
            </a:endParaRPr>
          </a:p>
        </p:txBody>
      </p:sp>
      <p:sp>
        <p:nvSpPr>
          <p:cNvPr id="119" name="Google Shape;119;p19"/>
          <p:cNvSpPr txBox="1"/>
          <p:nvPr/>
        </p:nvSpPr>
        <p:spPr>
          <a:xfrm>
            <a:off x="908425" y="3818650"/>
            <a:ext cx="6083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encouraging robot game led to increased group interaction and task pass off</a:t>
            </a:r>
            <a:endParaRPr>
              <a:solidFill>
                <a:schemeClr val="dk1"/>
              </a:solidFill>
              <a:latin typeface="Roboto"/>
              <a:ea typeface="Roboto"/>
              <a:cs typeface="Roboto"/>
              <a:sym typeface="Roboto"/>
            </a:endParaRPr>
          </a:p>
        </p:txBody>
      </p:sp>
      <p:pic>
        <p:nvPicPr>
          <p:cNvPr id="120" name="Google Shape;120;p19"/>
          <p:cNvPicPr preferRelativeResize="0"/>
          <p:nvPr/>
        </p:nvPicPr>
        <p:blipFill>
          <a:blip r:embed="rId3">
            <a:alphaModFix/>
          </a:blip>
          <a:stretch>
            <a:fillRect/>
          </a:stretch>
        </p:blipFill>
        <p:spPr>
          <a:xfrm>
            <a:off x="2237313" y="1849150"/>
            <a:ext cx="4669375" cy="1812825"/>
          </a:xfrm>
          <a:prstGeom prst="rect">
            <a:avLst/>
          </a:prstGeom>
          <a:noFill/>
          <a:ln>
            <a:noFill/>
          </a:ln>
        </p:spPr>
      </p:pic>
      <p:sp>
        <p:nvSpPr>
          <p:cNvPr id="121" name="Google Shape;12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idx="1" type="body"/>
          </p:nvPr>
        </p:nvSpPr>
        <p:spPr>
          <a:xfrm>
            <a:off x="4071250" y="1187925"/>
            <a:ext cx="4550700" cy="3339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Handle every detail of the experiment setup in advance</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Standardize the video recording.</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More detailed definition of encouragement and condition control</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b="1" lang="en" sz="1400">
                <a:solidFill>
                  <a:schemeClr val="dk1"/>
                </a:solidFill>
              </a:rPr>
              <a:t>Tips For Future CS133 Students</a:t>
            </a:r>
            <a:endParaRPr b="1" sz="1400">
              <a:solidFill>
                <a:schemeClr val="dk1"/>
              </a:solidFill>
            </a:endParaRPr>
          </a:p>
          <a:p>
            <a:pPr indent="0" lvl="0" marL="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Try to narrow down the project's intended contribution to a very specific point at first place</a:t>
            </a:r>
            <a:endParaRPr sz="1400">
              <a:solidFill>
                <a:schemeClr val="dk1"/>
              </a:solidFill>
            </a:endParaRPr>
          </a:p>
        </p:txBody>
      </p:sp>
      <p:pic>
        <p:nvPicPr>
          <p:cNvPr id="127" name="Google Shape;127;p20"/>
          <p:cNvPicPr preferRelativeResize="0"/>
          <p:nvPr/>
        </p:nvPicPr>
        <p:blipFill>
          <a:blip r:embed="rId3">
            <a:alphaModFix/>
          </a:blip>
          <a:stretch>
            <a:fillRect/>
          </a:stretch>
        </p:blipFill>
        <p:spPr>
          <a:xfrm>
            <a:off x="639350" y="1187925"/>
            <a:ext cx="2778701" cy="3419950"/>
          </a:xfrm>
          <a:prstGeom prst="rect">
            <a:avLst/>
          </a:prstGeom>
          <a:noFill/>
          <a:ln>
            <a:noFill/>
          </a:ln>
        </p:spPr>
      </p:pic>
      <p:sp>
        <p:nvSpPr>
          <p:cNvPr id="128" name="Google Shape;12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Could Be Done Better?</a:t>
            </a:r>
            <a:endParaRPr/>
          </a:p>
        </p:txBody>
      </p:sp>
      <p:sp>
        <p:nvSpPr>
          <p:cNvPr id="129" name="Google Shape;12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